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25201563" cy="35999738"/>
  <p:notesSz cx="35999738" cy="25201563"/>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5" d="100"/>
          <a:sy n="15" d="100"/>
        </p:scale>
        <p:origin x="2563" y="1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1187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TEMPLATE POSTER 2° SITCOSM CONFERENCE — Formato 70 × 100 cm, verticale. Sostituire i testi segnaposto mantenendo i caratteri: titolo 60–72 pt, autori 32–36 pt, titoli di sezione 40 pt, testo 28–32 pt, didascalie 22–24 pt. Inserire nel riquadro arancio il codice del poster (P1–P14) indicato nel programma. Sottolineare il nome del presentatore. Le sezioni possono essere ridimensionate o spostate secondo le esigenze, mantenendo testata e piè di pagina. Esportare in PDF ad alta qualità per la stampa.</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25200864" cy="6126480"/>
          </a:xfrm>
          <a:prstGeom prst="rect">
            <a:avLst/>
          </a:prstGeom>
          <a:solidFill>
            <a:srgbClr val="16204A"/>
          </a:solidFill>
          <a:ln w="12700">
            <a:solidFill>
              <a:srgbClr val="16204A"/>
            </a:solidFill>
            <a:prstDash val="solid"/>
          </a:ln>
        </p:spPr>
        <p:txBody>
          <a:bodyPr/>
          <a:lstStyle/>
          <a:p>
            <a:endParaRPr lang="it-IT"/>
          </a:p>
        </p:txBody>
      </p:sp>
      <p:sp>
        <p:nvSpPr>
          <p:cNvPr id="3" name="Shape 1"/>
          <p:cNvSpPr/>
          <p:nvPr/>
        </p:nvSpPr>
        <p:spPr>
          <a:xfrm>
            <a:off x="17830800" y="-5486400"/>
            <a:ext cx="10972800" cy="10972800"/>
          </a:xfrm>
          <a:prstGeom prst="ellipse">
            <a:avLst/>
          </a:prstGeom>
          <a:solidFill>
            <a:srgbClr val="23306A"/>
          </a:solidFill>
          <a:ln w="12700">
            <a:solidFill>
              <a:srgbClr val="23306A"/>
            </a:solidFill>
            <a:prstDash val="solid"/>
          </a:ln>
        </p:spPr>
        <p:txBody>
          <a:bodyPr/>
          <a:lstStyle/>
          <a:p>
            <a:endParaRPr lang="it-IT"/>
          </a:p>
        </p:txBody>
      </p:sp>
      <p:sp>
        <p:nvSpPr>
          <p:cNvPr id="4" name="Shape 2"/>
          <p:cNvSpPr/>
          <p:nvPr/>
        </p:nvSpPr>
        <p:spPr>
          <a:xfrm>
            <a:off x="0" y="0"/>
            <a:ext cx="15544800" cy="201168"/>
          </a:xfrm>
          <a:prstGeom prst="rect">
            <a:avLst/>
          </a:prstGeom>
          <a:solidFill>
            <a:srgbClr val="E87722"/>
          </a:solidFill>
          <a:ln w="12700">
            <a:solidFill>
              <a:srgbClr val="E87722"/>
            </a:solidFill>
            <a:prstDash val="solid"/>
          </a:ln>
        </p:spPr>
        <p:txBody>
          <a:bodyPr/>
          <a:lstStyle/>
          <a:p>
            <a:endParaRPr lang="it-IT"/>
          </a:p>
        </p:txBody>
      </p:sp>
      <p:sp>
        <p:nvSpPr>
          <p:cNvPr id="5" name="Text 3"/>
          <p:cNvSpPr txBox="1"/>
          <p:nvPr/>
        </p:nvSpPr>
        <p:spPr>
          <a:xfrm>
            <a:off x="914400" y="411480"/>
            <a:ext cx="17373600" cy="457200"/>
          </a:xfrm>
          <a:prstGeom prst="rect">
            <a:avLst/>
          </a:prstGeom>
          <a:noFill/>
          <a:ln/>
        </p:spPr>
        <p:txBody>
          <a:bodyPr wrap="square" lIns="0" tIns="0" rIns="0" bIns="0" rtlCol="0" anchor="ctr"/>
          <a:lstStyle/>
          <a:p>
            <a:pPr marL="0" indent="0">
              <a:buNone/>
            </a:pPr>
            <a:r>
              <a:rPr lang="en-US" sz="2200" kern="0" spc="300" dirty="0">
                <a:solidFill>
                  <a:srgbClr val="C9D0E6"/>
                </a:solidFill>
                <a:latin typeface="Calibri" pitchFamily="34" charset="0"/>
                <a:ea typeface="Calibri" pitchFamily="34" charset="-122"/>
                <a:cs typeface="Calibri" pitchFamily="34" charset="-120"/>
              </a:rPr>
              <a:t>2° SITCOSM CONFERENCE  ·  Aurum, Pescara  ·  27–28 ottobre 2026</a:t>
            </a:r>
            <a:endParaRPr lang="en-US" sz="2200" dirty="0"/>
          </a:p>
        </p:txBody>
      </p:sp>
      <p:sp>
        <p:nvSpPr>
          <p:cNvPr id="6" name="Shape 4"/>
          <p:cNvSpPr/>
          <p:nvPr/>
        </p:nvSpPr>
        <p:spPr>
          <a:xfrm>
            <a:off x="914400" y="1234440"/>
            <a:ext cx="2103120" cy="1051560"/>
          </a:xfrm>
          <a:prstGeom prst="roundRect">
            <a:avLst>
              <a:gd name="adj" fmla="val 13043"/>
            </a:avLst>
          </a:prstGeom>
          <a:solidFill>
            <a:srgbClr val="E87722"/>
          </a:solidFill>
          <a:ln w="12700">
            <a:solidFill>
              <a:srgbClr val="E87722"/>
            </a:solidFill>
            <a:prstDash val="solid"/>
          </a:ln>
        </p:spPr>
        <p:txBody>
          <a:bodyPr/>
          <a:lstStyle/>
          <a:p>
            <a:endParaRPr lang="it-IT"/>
          </a:p>
        </p:txBody>
      </p:sp>
      <p:sp>
        <p:nvSpPr>
          <p:cNvPr id="7" name="Text 5"/>
          <p:cNvSpPr txBox="1"/>
          <p:nvPr/>
        </p:nvSpPr>
        <p:spPr>
          <a:xfrm>
            <a:off x="914400" y="1234440"/>
            <a:ext cx="2103120" cy="1051560"/>
          </a:xfrm>
          <a:prstGeom prst="rect">
            <a:avLst/>
          </a:prstGeom>
          <a:noFill/>
          <a:ln/>
        </p:spPr>
        <p:txBody>
          <a:bodyPr wrap="square" lIns="0" tIns="0" rIns="0" bIns="0" rtlCol="0" anchor="ctr"/>
          <a:lstStyle/>
          <a:p>
            <a:pPr marL="0" indent="0" algn="ctr">
              <a:buNone/>
            </a:pPr>
            <a:r>
              <a:rPr lang="en-US" sz="4800" b="1" dirty="0">
                <a:solidFill>
                  <a:srgbClr val="FFFFFF"/>
                </a:solidFill>
                <a:latin typeface="Calibri" pitchFamily="34" charset="0"/>
                <a:ea typeface="Calibri" pitchFamily="34" charset="-122"/>
                <a:cs typeface="Calibri" pitchFamily="34" charset="-120"/>
              </a:rPr>
              <a:t>P__</a:t>
            </a:r>
            <a:endParaRPr lang="en-US" sz="4800" dirty="0"/>
          </a:p>
        </p:txBody>
      </p:sp>
      <p:sp>
        <p:nvSpPr>
          <p:cNvPr id="8" name="Text 6"/>
          <p:cNvSpPr txBox="1"/>
          <p:nvPr/>
        </p:nvSpPr>
        <p:spPr>
          <a:xfrm>
            <a:off x="3383280" y="1097280"/>
            <a:ext cx="15179040" cy="2103120"/>
          </a:xfrm>
          <a:prstGeom prst="rect">
            <a:avLst/>
          </a:prstGeom>
          <a:noFill/>
          <a:ln/>
        </p:spPr>
        <p:txBody>
          <a:bodyPr wrap="square" lIns="0" tIns="0" rIns="0" bIns="0" rtlCol="0" anchor="t"/>
          <a:lstStyle/>
          <a:p>
            <a:pPr marL="0" indent="0">
              <a:buNone/>
            </a:pPr>
            <a:r>
              <a:rPr lang="en-US" sz="6400" b="1" dirty="0">
                <a:solidFill>
                  <a:srgbClr val="FFFFFF"/>
                </a:solidFill>
                <a:latin typeface="Calibri" pitchFamily="34" charset="0"/>
                <a:ea typeface="Calibri" pitchFamily="34" charset="-122"/>
                <a:cs typeface="Calibri" pitchFamily="34" charset="-120"/>
              </a:rPr>
              <a:t>Title of the poster: concise and informative, maximum two lines</a:t>
            </a:r>
            <a:endParaRPr lang="en-US" sz="6400" dirty="0"/>
          </a:p>
        </p:txBody>
      </p:sp>
      <p:sp>
        <p:nvSpPr>
          <p:cNvPr id="9" name="Text 7"/>
          <p:cNvSpPr txBox="1"/>
          <p:nvPr/>
        </p:nvSpPr>
        <p:spPr>
          <a:xfrm>
            <a:off x="3383280" y="3337560"/>
            <a:ext cx="15179040" cy="731520"/>
          </a:xfrm>
          <a:prstGeom prst="rect">
            <a:avLst/>
          </a:prstGeom>
          <a:noFill/>
          <a:ln/>
        </p:spPr>
        <p:txBody>
          <a:bodyPr wrap="square" lIns="0" tIns="0" rIns="0" bIns="0" rtlCol="0" anchor="ctr"/>
          <a:lstStyle/>
          <a:p>
            <a:pPr marL="0" indent="0">
              <a:buNone/>
            </a:pPr>
            <a:r>
              <a:rPr lang="en-US" sz="3400" u="sng" dirty="0">
                <a:solidFill>
                  <a:srgbClr val="FFFFFF"/>
                </a:solidFill>
                <a:latin typeface="Calibri" pitchFamily="34" charset="0"/>
                <a:ea typeface="Calibri" pitchFamily="34" charset="-122"/>
                <a:cs typeface="Calibri" pitchFamily="34" charset="-120"/>
              </a:rPr>
              <a:t>Name Surname</a:t>
            </a:r>
            <a:r>
              <a:rPr lang="en-US" sz="3400" baseline="30000" dirty="0">
                <a:solidFill>
                  <a:srgbClr val="FFFFFF"/>
                </a:solidFill>
                <a:latin typeface="Calibri" pitchFamily="34" charset="0"/>
                <a:ea typeface="Calibri" pitchFamily="34" charset="-122"/>
                <a:cs typeface="Calibri" pitchFamily="34" charset="-120"/>
              </a:rPr>
              <a:t>¹</a:t>
            </a:r>
            <a:r>
              <a:rPr lang="en-US" sz="3400" dirty="0">
                <a:solidFill>
                  <a:srgbClr val="FFFFFF"/>
                </a:solidFill>
                <a:latin typeface="Calibri" pitchFamily="34" charset="0"/>
                <a:ea typeface="Calibri" pitchFamily="34" charset="-122"/>
                <a:cs typeface="Calibri" pitchFamily="34" charset="-120"/>
              </a:rPr>
              <a:t>, Name Surname</a:t>
            </a:r>
            <a:r>
              <a:rPr lang="en-US" sz="3400" baseline="30000" dirty="0">
                <a:solidFill>
                  <a:srgbClr val="FFFFFF"/>
                </a:solidFill>
                <a:latin typeface="Calibri" pitchFamily="34" charset="0"/>
                <a:ea typeface="Calibri" pitchFamily="34" charset="-122"/>
                <a:cs typeface="Calibri" pitchFamily="34" charset="-120"/>
              </a:rPr>
              <a:t>²</a:t>
            </a:r>
            <a:r>
              <a:rPr lang="en-US" sz="3400" dirty="0">
                <a:solidFill>
                  <a:srgbClr val="FFFFFF"/>
                </a:solidFill>
                <a:latin typeface="Calibri" pitchFamily="34" charset="0"/>
                <a:ea typeface="Calibri" pitchFamily="34" charset="-122"/>
                <a:cs typeface="Calibri" pitchFamily="34" charset="-120"/>
              </a:rPr>
              <a:t>, Name Surname</a:t>
            </a:r>
            <a:r>
              <a:rPr lang="en-US" sz="3400" baseline="30000" dirty="0">
                <a:solidFill>
                  <a:srgbClr val="FFFFFF"/>
                </a:solidFill>
                <a:latin typeface="Calibri" pitchFamily="34" charset="0"/>
                <a:ea typeface="Calibri" pitchFamily="34" charset="-122"/>
                <a:cs typeface="Calibri" pitchFamily="34" charset="-120"/>
              </a:rPr>
              <a:t>¹</a:t>
            </a:r>
            <a:endParaRPr lang="en-US" sz="3400" dirty="0"/>
          </a:p>
        </p:txBody>
      </p:sp>
      <p:sp>
        <p:nvSpPr>
          <p:cNvPr id="10" name="Text 8"/>
          <p:cNvSpPr txBox="1"/>
          <p:nvPr/>
        </p:nvSpPr>
        <p:spPr>
          <a:xfrm>
            <a:off x="3383280" y="4160520"/>
            <a:ext cx="15179040" cy="548640"/>
          </a:xfrm>
          <a:prstGeom prst="rect">
            <a:avLst/>
          </a:prstGeom>
          <a:noFill/>
          <a:ln/>
        </p:spPr>
        <p:txBody>
          <a:bodyPr wrap="square" lIns="0" tIns="0" rIns="0" bIns="0" rtlCol="0" anchor="ctr"/>
          <a:lstStyle/>
          <a:p>
            <a:pPr marL="0" indent="0">
              <a:buNone/>
            </a:pPr>
            <a:r>
              <a:rPr lang="en-US" sz="2400" i="1" dirty="0">
                <a:solidFill>
                  <a:srgbClr val="C9D0E6"/>
                </a:solidFill>
                <a:latin typeface="Calibri" pitchFamily="34" charset="0"/>
                <a:ea typeface="Calibri" pitchFamily="34" charset="-122"/>
                <a:cs typeface="Calibri" pitchFamily="34" charset="-120"/>
              </a:rPr>
              <a:t>¹ Department, University, City, Country   ² Company / Institution, City, Country</a:t>
            </a:r>
            <a:endParaRPr lang="en-US" sz="2400" dirty="0"/>
          </a:p>
        </p:txBody>
      </p:sp>
      <p:sp>
        <p:nvSpPr>
          <p:cNvPr id="11" name="Text 9"/>
          <p:cNvSpPr txBox="1"/>
          <p:nvPr/>
        </p:nvSpPr>
        <p:spPr>
          <a:xfrm>
            <a:off x="3383280" y="4754880"/>
            <a:ext cx="15179040" cy="502920"/>
          </a:xfrm>
          <a:prstGeom prst="rect">
            <a:avLst/>
          </a:prstGeom>
          <a:noFill/>
          <a:ln/>
        </p:spPr>
        <p:txBody>
          <a:bodyPr wrap="square" lIns="0" tIns="0" rIns="0" bIns="0" rtlCol="0" anchor="ctr"/>
          <a:lstStyle/>
          <a:p>
            <a:pPr marL="0" indent="0">
              <a:buNone/>
            </a:pPr>
            <a:r>
              <a:rPr lang="en-US" sz="2200" dirty="0">
                <a:solidFill>
                  <a:srgbClr val="E87722"/>
                </a:solidFill>
                <a:latin typeface="Calibri" pitchFamily="34" charset="0"/>
                <a:ea typeface="Calibri" pitchFamily="34" charset="-122"/>
                <a:cs typeface="Calibri" pitchFamily="34" charset="-120"/>
              </a:rPr>
              <a:t>presenting.author@email.it</a:t>
            </a:r>
            <a:endParaRPr lang="en-US" sz="2200" dirty="0"/>
          </a:p>
        </p:txBody>
      </p:sp>
      <p:sp>
        <p:nvSpPr>
          <p:cNvPr id="12" name="Shape 10"/>
          <p:cNvSpPr/>
          <p:nvPr/>
        </p:nvSpPr>
        <p:spPr>
          <a:xfrm>
            <a:off x="19385280" y="1097280"/>
            <a:ext cx="4937760" cy="4206240"/>
          </a:xfrm>
          <a:prstGeom prst="roundRect">
            <a:avLst>
              <a:gd name="adj" fmla="val 5435"/>
            </a:avLst>
          </a:prstGeom>
          <a:solidFill>
            <a:srgbClr val="FFFFFF"/>
          </a:solidFill>
          <a:ln w="12700">
            <a:solidFill>
              <a:srgbClr val="FFFFFF"/>
            </a:solidFill>
            <a:prstDash val="solid"/>
          </a:ln>
        </p:spPr>
        <p:txBody>
          <a:bodyPr/>
          <a:lstStyle/>
          <a:p>
            <a:endParaRPr lang="it-IT"/>
          </a:p>
        </p:txBody>
      </p:sp>
      <p:pic>
        <p:nvPicPr>
          <p:cNvPr id="13" name="Image 0" descr="preencoded.png"/>
          <p:cNvPicPr>
            <a:picLocks noChangeAspect="1"/>
          </p:cNvPicPr>
          <p:nvPr/>
        </p:nvPicPr>
        <p:blipFill>
          <a:blip r:embed="rId3"/>
          <a:stretch>
            <a:fillRect/>
          </a:stretch>
        </p:blipFill>
        <p:spPr>
          <a:xfrm>
            <a:off x="19705320" y="1417320"/>
            <a:ext cx="2057400" cy="649224"/>
          </a:xfrm>
          <a:prstGeom prst="rect">
            <a:avLst/>
          </a:prstGeom>
        </p:spPr>
      </p:pic>
      <p:pic>
        <p:nvPicPr>
          <p:cNvPr id="14" name="Image 1" descr="preencoded.png"/>
          <p:cNvPicPr>
            <a:picLocks noChangeAspect="1"/>
          </p:cNvPicPr>
          <p:nvPr/>
        </p:nvPicPr>
        <p:blipFill>
          <a:blip r:embed="rId4"/>
          <a:stretch>
            <a:fillRect/>
          </a:stretch>
        </p:blipFill>
        <p:spPr>
          <a:xfrm>
            <a:off x="21991320" y="1389888"/>
            <a:ext cx="2011680" cy="713232"/>
          </a:xfrm>
          <a:prstGeom prst="rect">
            <a:avLst/>
          </a:prstGeom>
        </p:spPr>
      </p:pic>
      <p:pic>
        <p:nvPicPr>
          <p:cNvPr id="15" name="Image 2" descr="preencoded.png"/>
          <p:cNvPicPr>
            <a:picLocks noChangeAspect="1"/>
          </p:cNvPicPr>
          <p:nvPr/>
        </p:nvPicPr>
        <p:blipFill>
          <a:blip r:embed="rId5"/>
          <a:stretch>
            <a:fillRect/>
          </a:stretch>
        </p:blipFill>
        <p:spPr>
          <a:xfrm>
            <a:off x="19979640" y="3108960"/>
            <a:ext cx="1508760" cy="941832"/>
          </a:xfrm>
          <a:prstGeom prst="rect">
            <a:avLst/>
          </a:prstGeom>
        </p:spPr>
      </p:pic>
      <p:pic>
        <p:nvPicPr>
          <p:cNvPr id="16" name="Image 3" descr="preencoded.png"/>
          <p:cNvPicPr>
            <a:picLocks noChangeAspect="1"/>
          </p:cNvPicPr>
          <p:nvPr/>
        </p:nvPicPr>
        <p:blipFill>
          <a:blip r:embed="rId6"/>
          <a:stretch>
            <a:fillRect/>
          </a:stretch>
        </p:blipFill>
        <p:spPr>
          <a:xfrm>
            <a:off x="22265640" y="3063240"/>
            <a:ext cx="1554480" cy="960120"/>
          </a:xfrm>
          <a:prstGeom prst="rect">
            <a:avLst/>
          </a:prstGeom>
        </p:spPr>
      </p:pic>
      <p:sp>
        <p:nvSpPr>
          <p:cNvPr id="17" name="Shape 11"/>
          <p:cNvSpPr/>
          <p:nvPr/>
        </p:nvSpPr>
        <p:spPr>
          <a:xfrm>
            <a:off x="914400" y="6675120"/>
            <a:ext cx="777240" cy="777240"/>
          </a:xfrm>
          <a:prstGeom prst="ellipse">
            <a:avLst/>
          </a:prstGeom>
          <a:solidFill>
            <a:srgbClr val="E87722"/>
          </a:solidFill>
          <a:ln w="12700">
            <a:solidFill>
              <a:srgbClr val="E87722"/>
            </a:solidFill>
            <a:prstDash val="solid"/>
          </a:ln>
        </p:spPr>
        <p:txBody>
          <a:bodyPr/>
          <a:lstStyle/>
          <a:p>
            <a:endParaRPr lang="it-IT"/>
          </a:p>
        </p:txBody>
      </p:sp>
      <p:sp>
        <p:nvSpPr>
          <p:cNvPr id="18" name="Text 12"/>
          <p:cNvSpPr txBox="1"/>
          <p:nvPr/>
        </p:nvSpPr>
        <p:spPr>
          <a:xfrm>
            <a:off x="914400" y="6675120"/>
            <a:ext cx="777240" cy="777240"/>
          </a:xfrm>
          <a:prstGeom prst="rect">
            <a:avLst/>
          </a:prstGeom>
          <a:noFill/>
          <a:ln/>
        </p:spPr>
        <p:txBody>
          <a:bodyPr wrap="square" lIns="0" tIns="0" rIns="0" bIns="0" rtlCol="0" anchor="ctr"/>
          <a:lstStyle/>
          <a:p>
            <a:pPr marL="0" indent="0" algn="ctr">
              <a:buNone/>
            </a:pPr>
            <a:r>
              <a:rPr lang="en-US" sz="2800" b="1" dirty="0">
                <a:solidFill>
                  <a:srgbClr val="FFFFFF"/>
                </a:solidFill>
                <a:latin typeface="Calibri" pitchFamily="34" charset="0"/>
                <a:ea typeface="Calibri" pitchFamily="34" charset="-122"/>
                <a:cs typeface="Calibri" pitchFamily="34" charset="-120"/>
              </a:rPr>
              <a:t>1</a:t>
            </a:r>
            <a:endParaRPr lang="en-US" sz="2800" dirty="0"/>
          </a:p>
        </p:txBody>
      </p:sp>
      <p:sp>
        <p:nvSpPr>
          <p:cNvPr id="19" name="Text 13"/>
          <p:cNvSpPr txBox="1"/>
          <p:nvPr/>
        </p:nvSpPr>
        <p:spPr>
          <a:xfrm>
            <a:off x="1920240" y="6675120"/>
            <a:ext cx="10287000" cy="777240"/>
          </a:xfrm>
          <a:prstGeom prst="rect">
            <a:avLst/>
          </a:prstGeom>
          <a:noFill/>
          <a:ln/>
        </p:spPr>
        <p:txBody>
          <a:bodyPr wrap="square" lIns="0" tIns="0" rIns="0" bIns="0" rtlCol="0" anchor="ctr"/>
          <a:lstStyle/>
          <a:p>
            <a:pPr marL="0" indent="0">
              <a:buNone/>
            </a:pPr>
            <a:r>
              <a:rPr lang="en-US" sz="4000" b="1" dirty="0">
                <a:solidFill>
                  <a:srgbClr val="1B2654"/>
                </a:solidFill>
                <a:latin typeface="Calibri" pitchFamily="34" charset="0"/>
                <a:ea typeface="Calibri" pitchFamily="34" charset="-122"/>
                <a:cs typeface="Calibri" pitchFamily="34" charset="-120"/>
              </a:rPr>
              <a:t>Introduction</a:t>
            </a:r>
            <a:endParaRPr lang="en-US" sz="4000" dirty="0"/>
          </a:p>
        </p:txBody>
      </p:sp>
      <p:sp>
        <p:nvSpPr>
          <p:cNvPr id="20" name="Text 14"/>
          <p:cNvSpPr txBox="1"/>
          <p:nvPr/>
        </p:nvSpPr>
        <p:spPr>
          <a:xfrm>
            <a:off x="914400" y="7680960"/>
            <a:ext cx="11292840" cy="3291840"/>
          </a:xfrm>
          <a:prstGeom prst="rect">
            <a:avLst/>
          </a:prstGeom>
          <a:noFill/>
          <a:ln/>
        </p:spPr>
        <p:txBody>
          <a:bodyPr wrap="square" lIns="0" tIns="0" rIns="0" bIns="0" rtlCol="0" anchor="t"/>
          <a:lstStyle/>
          <a:p>
            <a:pPr marL="0" indent="0" algn="l">
              <a:spcAft>
                <a:spcPts val="800"/>
              </a:spcAft>
              <a:buNone/>
            </a:pPr>
            <a:r>
              <a:rPr lang="en-US" sz="2800" dirty="0">
                <a:solidFill>
                  <a:srgbClr val="333333"/>
                </a:solidFill>
                <a:latin typeface="Calibri" pitchFamily="34" charset="0"/>
                <a:ea typeface="Calibri" pitchFamily="34" charset="-122"/>
                <a:cs typeface="Calibri" pitchFamily="34" charset="-120"/>
              </a:rPr>
              <a:t>Briefly describe the background and the scientific or industrial problem addressed. Body text: Calibri 28–32 pt, left aligned. Keep paragraphs short: the poster should be readable from 1.5–2 metres.</a:t>
            </a:r>
            <a:endParaRPr lang="en-US" sz="2800" dirty="0"/>
          </a:p>
        </p:txBody>
      </p:sp>
      <p:sp>
        <p:nvSpPr>
          <p:cNvPr id="21" name="Shape 15"/>
          <p:cNvSpPr/>
          <p:nvPr/>
        </p:nvSpPr>
        <p:spPr>
          <a:xfrm>
            <a:off x="914400" y="11247120"/>
            <a:ext cx="777240" cy="777240"/>
          </a:xfrm>
          <a:prstGeom prst="ellipse">
            <a:avLst/>
          </a:prstGeom>
          <a:solidFill>
            <a:srgbClr val="E87722"/>
          </a:solidFill>
          <a:ln w="12700">
            <a:solidFill>
              <a:srgbClr val="E87722"/>
            </a:solidFill>
            <a:prstDash val="solid"/>
          </a:ln>
        </p:spPr>
        <p:txBody>
          <a:bodyPr/>
          <a:lstStyle/>
          <a:p>
            <a:endParaRPr lang="it-IT"/>
          </a:p>
        </p:txBody>
      </p:sp>
      <p:sp>
        <p:nvSpPr>
          <p:cNvPr id="22" name="Text 16"/>
          <p:cNvSpPr txBox="1"/>
          <p:nvPr/>
        </p:nvSpPr>
        <p:spPr>
          <a:xfrm>
            <a:off x="914400" y="11247120"/>
            <a:ext cx="777240" cy="777240"/>
          </a:xfrm>
          <a:prstGeom prst="rect">
            <a:avLst/>
          </a:prstGeom>
          <a:noFill/>
          <a:ln/>
        </p:spPr>
        <p:txBody>
          <a:bodyPr wrap="square" lIns="0" tIns="0" rIns="0" bIns="0" rtlCol="0" anchor="ctr"/>
          <a:lstStyle/>
          <a:p>
            <a:pPr marL="0" indent="0" algn="ctr">
              <a:buNone/>
            </a:pPr>
            <a:r>
              <a:rPr lang="en-US" sz="2800" b="1" dirty="0">
                <a:solidFill>
                  <a:srgbClr val="FFFFFF"/>
                </a:solidFill>
                <a:latin typeface="Calibri" pitchFamily="34" charset="0"/>
                <a:ea typeface="Calibri" pitchFamily="34" charset="-122"/>
                <a:cs typeface="Calibri" pitchFamily="34" charset="-120"/>
              </a:rPr>
              <a:t>2</a:t>
            </a:r>
            <a:endParaRPr lang="en-US" sz="2800" dirty="0"/>
          </a:p>
        </p:txBody>
      </p:sp>
      <p:sp>
        <p:nvSpPr>
          <p:cNvPr id="23" name="Text 17"/>
          <p:cNvSpPr txBox="1"/>
          <p:nvPr/>
        </p:nvSpPr>
        <p:spPr>
          <a:xfrm>
            <a:off x="1920240" y="11247120"/>
            <a:ext cx="10287000" cy="777240"/>
          </a:xfrm>
          <a:prstGeom prst="rect">
            <a:avLst/>
          </a:prstGeom>
          <a:noFill/>
          <a:ln/>
        </p:spPr>
        <p:txBody>
          <a:bodyPr wrap="square" lIns="0" tIns="0" rIns="0" bIns="0" rtlCol="0" anchor="ctr"/>
          <a:lstStyle/>
          <a:p>
            <a:pPr marL="0" indent="0">
              <a:buNone/>
            </a:pPr>
            <a:r>
              <a:rPr lang="en-US" sz="4000" b="1" dirty="0">
                <a:solidFill>
                  <a:srgbClr val="1B2654"/>
                </a:solidFill>
                <a:latin typeface="Calibri" pitchFamily="34" charset="0"/>
                <a:ea typeface="Calibri" pitchFamily="34" charset="-122"/>
                <a:cs typeface="Calibri" pitchFamily="34" charset="-120"/>
              </a:rPr>
              <a:t>Aim of the work</a:t>
            </a:r>
            <a:endParaRPr lang="en-US" sz="4000" dirty="0"/>
          </a:p>
        </p:txBody>
      </p:sp>
      <p:sp>
        <p:nvSpPr>
          <p:cNvPr id="24" name="Text 18"/>
          <p:cNvSpPr txBox="1"/>
          <p:nvPr/>
        </p:nvSpPr>
        <p:spPr>
          <a:xfrm>
            <a:off x="914400" y="12252960"/>
            <a:ext cx="11292840" cy="2194560"/>
          </a:xfrm>
          <a:prstGeom prst="rect">
            <a:avLst/>
          </a:prstGeom>
          <a:noFill/>
          <a:ln/>
        </p:spPr>
        <p:txBody>
          <a:bodyPr wrap="square" lIns="0" tIns="0" rIns="0" bIns="0" rtlCol="0" anchor="t"/>
          <a:lstStyle/>
          <a:p>
            <a:pPr marL="0" indent="0" algn="l">
              <a:spcAft>
                <a:spcPts val="800"/>
              </a:spcAft>
              <a:buNone/>
            </a:pPr>
            <a:r>
              <a:rPr lang="en-US" sz="2800" dirty="0">
                <a:solidFill>
                  <a:srgbClr val="333333"/>
                </a:solidFill>
                <a:latin typeface="Calibri" pitchFamily="34" charset="0"/>
                <a:ea typeface="Calibri" pitchFamily="34" charset="-122"/>
                <a:cs typeface="Calibri" pitchFamily="34" charset="-120"/>
              </a:rPr>
              <a:t>State the objective of the study in two or three lines.</a:t>
            </a:r>
            <a:endParaRPr lang="en-US" sz="2800" dirty="0"/>
          </a:p>
        </p:txBody>
      </p:sp>
      <p:sp>
        <p:nvSpPr>
          <p:cNvPr id="25" name="Shape 19"/>
          <p:cNvSpPr/>
          <p:nvPr/>
        </p:nvSpPr>
        <p:spPr>
          <a:xfrm>
            <a:off x="914400" y="14721840"/>
            <a:ext cx="777240" cy="777240"/>
          </a:xfrm>
          <a:prstGeom prst="ellipse">
            <a:avLst/>
          </a:prstGeom>
          <a:solidFill>
            <a:srgbClr val="E87722"/>
          </a:solidFill>
          <a:ln w="12700">
            <a:solidFill>
              <a:srgbClr val="E87722"/>
            </a:solidFill>
            <a:prstDash val="solid"/>
          </a:ln>
        </p:spPr>
        <p:txBody>
          <a:bodyPr/>
          <a:lstStyle/>
          <a:p>
            <a:endParaRPr lang="it-IT"/>
          </a:p>
        </p:txBody>
      </p:sp>
      <p:sp>
        <p:nvSpPr>
          <p:cNvPr id="26" name="Text 20"/>
          <p:cNvSpPr txBox="1"/>
          <p:nvPr/>
        </p:nvSpPr>
        <p:spPr>
          <a:xfrm>
            <a:off x="914400" y="14721840"/>
            <a:ext cx="777240" cy="777240"/>
          </a:xfrm>
          <a:prstGeom prst="rect">
            <a:avLst/>
          </a:prstGeom>
          <a:noFill/>
          <a:ln/>
        </p:spPr>
        <p:txBody>
          <a:bodyPr wrap="square" lIns="0" tIns="0" rIns="0" bIns="0" rtlCol="0" anchor="ctr"/>
          <a:lstStyle/>
          <a:p>
            <a:pPr marL="0" indent="0" algn="ctr">
              <a:buNone/>
            </a:pPr>
            <a:r>
              <a:rPr lang="en-US" sz="2800" b="1" dirty="0">
                <a:solidFill>
                  <a:srgbClr val="FFFFFF"/>
                </a:solidFill>
                <a:latin typeface="Calibri" pitchFamily="34" charset="0"/>
                <a:ea typeface="Calibri" pitchFamily="34" charset="-122"/>
                <a:cs typeface="Calibri" pitchFamily="34" charset="-120"/>
              </a:rPr>
              <a:t>3</a:t>
            </a:r>
            <a:endParaRPr lang="en-US" sz="2800" dirty="0"/>
          </a:p>
        </p:txBody>
      </p:sp>
      <p:sp>
        <p:nvSpPr>
          <p:cNvPr id="27" name="Text 21"/>
          <p:cNvSpPr txBox="1"/>
          <p:nvPr/>
        </p:nvSpPr>
        <p:spPr>
          <a:xfrm>
            <a:off x="1920240" y="14721840"/>
            <a:ext cx="10287000" cy="777240"/>
          </a:xfrm>
          <a:prstGeom prst="rect">
            <a:avLst/>
          </a:prstGeom>
          <a:noFill/>
          <a:ln/>
        </p:spPr>
        <p:txBody>
          <a:bodyPr wrap="square" lIns="0" tIns="0" rIns="0" bIns="0" rtlCol="0" anchor="ctr"/>
          <a:lstStyle/>
          <a:p>
            <a:pPr marL="0" indent="0">
              <a:buNone/>
            </a:pPr>
            <a:r>
              <a:rPr lang="en-US" sz="4000" b="1" dirty="0">
                <a:solidFill>
                  <a:srgbClr val="1B2654"/>
                </a:solidFill>
                <a:latin typeface="Calibri" pitchFamily="34" charset="0"/>
                <a:ea typeface="Calibri" pitchFamily="34" charset="-122"/>
                <a:cs typeface="Calibri" pitchFamily="34" charset="-120"/>
              </a:rPr>
              <a:t>Materials and Methods</a:t>
            </a:r>
            <a:endParaRPr lang="en-US" sz="4000" dirty="0"/>
          </a:p>
        </p:txBody>
      </p:sp>
      <p:sp>
        <p:nvSpPr>
          <p:cNvPr id="28" name="Text 22"/>
          <p:cNvSpPr txBox="1"/>
          <p:nvPr/>
        </p:nvSpPr>
        <p:spPr>
          <a:xfrm>
            <a:off x="914400" y="15727680"/>
            <a:ext cx="11292840" cy="3840480"/>
          </a:xfrm>
          <a:prstGeom prst="rect">
            <a:avLst/>
          </a:prstGeom>
          <a:noFill/>
          <a:ln/>
        </p:spPr>
        <p:txBody>
          <a:bodyPr wrap="square" lIns="0" tIns="0" rIns="0" bIns="0" rtlCol="0" anchor="t"/>
          <a:lstStyle/>
          <a:p>
            <a:pPr marL="0" indent="0" algn="l">
              <a:spcAft>
                <a:spcPts val="800"/>
              </a:spcAft>
              <a:buNone/>
            </a:pPr>
            <a:r>
              <a:rPr lang="en-US" sz="2800" dirty="0">
                <a:solidFill>
                  <a:srgbClr val="333333"/>
                </a:solidFill>
                <a:latin typeface="Calibri" pitchFamily="34" charset="0"/>
                <a:ea typeface="Calibri" pitchFamily="34" charset="-122"/>
                <a:cs typeface="Calibri" pitchFamily="34" charset="-120"/>
              </a:rPr>
              <a:t>Summarize materials, formulations and analytical methods. Prefer schemes and flow-charts to long text.</a:t>
            </a:r>
            <a:endParaRPr lang="en-US" sz="2800" dirty="0"/>
          </a:p>
        </p:txBody>
      </p:sp>
      <p:sp>
        <p:nvSpPr>
          <p:cNvPr id="29" name="Shape 23"/>
          <p:cNvSpPr/>
          <p:nvPr/>
        </p:nvSpPr>
        <p:spPr>
          <a:xfrm>
            <a:off x="914400" y="19751040"/>
            <a:ext cx="11292840" cy="6766560"/>
          </a:xfrm>
          <a:prstGeom prst="roundRect">
            <a:avLst>
              <a:gd name="adj" fmla="val 2027"/>
            </a:avLst>
          </a:prstGeom>
          <a:solidFill>
            <a:srgbClr val="E9EDF6"/>
          </a:solidFill>
          <a:ln w="19050">
            <a:solidFill>
              <a:srgbClr val="C9D0E6"/>
            </a:solidFill>
            <a:prstDash val="dash"/>
          </a:ln>
        </p:spPr>
        <p:txBody>
          <a:bodyPr/>
          <a:lstStyle/>
          <a:p>
            <a:endParaRPr lang="it-IT"/>
          </a:p>
        </p:txBody>
      </p:sp>
      <p:sp>
        <p:nvSpPr>
          <p:cNvPr id="30" name="Text 24"/>
          <p:cNvSpPr txBox="1"/>
          <p:nvPr/>
        </p:nvSpPr>
        <p:spPr>
          <a:xfrm>
            <a:off x="914400" y="19751040"/>
            <a:ext cx="11292840" cy="6766560"/>
          </a:xfrm>
          <a:prstGeom prst="rect">
            <a:avLst/>
          </a:prstGeom>
          <a:noFill/>
          <a:ln/>
        </p:spPr>
        <p:txBody>
          <a:bodyPr wrap="square" lIns="0" tIns="0" rIns="0" bIns="0" rtlCol="0" anchor="ctr"/>
          <a:lstStyle/>
          <a:p>
            <a:pPr marL="0" indent="0" algn="ctr">
              <a:buNone/>
            </a:pPr>
            <a:r>
              <a:rPr lang="en-US" sz="2800" dirty="0">
                <a:solidFill>
                  <a:srgbClr val="8A93B5"/>
                </a:solidFill>
                <a:latin typeface="Calibri" pitchFamily="34" charset="0"/>
                <a:ea typeface="Calibri" pitchFamily="34" charset="-122"/>
                <a:cs typeface="Calibri" pitchFamily="34" charset="-120"/>
              </a:rPr>
              <a:t>Figure / graph / table</a:t>
            </a:r>
            <a:endParaRPr lang="en-US" sz="2800" dirty="0"/>
          </a:p>
        </p:txBody>
      </p:sp>
      <p:sp>
        <p:nvSpPr>
          <p:cNvPr id="31" name="Text 25"/>
          <p:cNvSpPr txBox="1"/>
          <p:nvPr/>
        </p:nvSpPr>
        <p:spPr>
          <a:xfrm>
            <a:off x="914400" y="26627328"/>
            <a:ext cx="11292840" cy="502920"/>
          </a:xfrm>
          <a:prstGeom prst="rect">
            <a:avLst/>
          </a:prstGeom>
          <a:noFill/>
          <a:ln/>
        </p:spPr>
        <p:txBody>
          <a:bodyPr wrap="square" lIns="0" tIns="0" rIns="0" bIns="0" rtlCol="0" anchor="ctr"/>
          <a:lstStyle/>
          <a:p>
            <a:pPr marL="0" indent="0">
              <a:buNone/>
            </a:pPr>
            <a:r>
              <a:rPr lang="en-US" sz="2200" i="1" dirty="0">
                <a:solidFill>
                  <a:srgbClr val="555555"/>
                </a:solidFill>
                <a:latin typeface="Calibri" pitchFamily="34" charset="0"/>
                <a:ea typeface="Calibri" pitchFamily="34" charset="-122"/>
                <a:cs typeface="Calibri" pitchFamily="34" charset="-120"/>
              </a:rPr>
              <a:t>Fig. 1. Caption (Calibri 22–24 pt, italic).</a:t>
            </a:r>
            <a:endParaRPr lang="en-US" sz="2200" dirty="0"/>
          </a:p>
        </p:txBody>
      </p:sp>
      <p:sp>
        <p:nvSpPr>
          <p:cNvPr id="32" name="Shape 26"/>
          <p:cNvSpPr/>
          <p:nvPr/>
        </p:nvSpPr>
        <p:spPr>
          <a:xfrm>
            <a:off x="914400" y="27340560"/>
            <a:ext cx="11292840" cy="5760720"/>
          </a:xfrm>
          <a:prstGeom prst="roundRect">
            <a:avLst>
              <a:gd name="adj" fmla="val 2381"/>
            </a:avLst>
          </a:prstGeom>
          <a:solidFill>
            <a:srgbClr val="E9EDF6"/>
          </a:solidFill>
          <a:ln w="19050">
            <a:solidFill>
              <a:srgbClr val="C9D0E6"/>
            </a:solidFill>
            <a:prstDash val="dash"/>
          </a:ln>
        </p:spPr>
        <p:txBody>
          <a:bodyPr/>
          <a:lstStyle/>
          <a:p>
            <a:endParaRPr lang="it-IT"/>
          </a:p>
        </p:txBody>
      </p:sp>
      <p:sp>
        <p:nvSpPr>
          <p:cNvPr id="33" name="Text 27"/>
          <p:cNvSpPr txBox="1"/>
          <p:nvPr/>
        </p:nvSpPr>
        <p:spPr>
          <a:xfrm>
            <a:off x="914400" y="27340560"/>
            <a:ext cx="11292840" cy="5760720"/>
          </a:xfrm>
          <a:prstGeom prst="rect">
            <a:avLst/>
          </a:prstGeom>
          <a:noFill/>
          <a:ln/>
        </p:spPr>
        <p:txBody>
          <a:bodyPr wrap="square" lIns="0" tIns="0" rIns="0" bIns="0" rtlCol="0" anchor="ctr"/>
          <a:lstStyle/>
          <a:p>
            <a:pPr marL="0" indent="0" algn="ctr">
              <a:buNone/>
            </a:pPr>
            <a:r>
              <a:rPr lang="en-US" sz="2800" dirty="0">
                <a:solidFill>
                  <a:srgbClr val="8A93B5"/>
                </a:solidFill>
                <a:latin typeface="Calibri" pitchFamily="34" charset="0"/>
                <a:ea typeface="Calibri" pitchFamily="34" charset="-122"/>
                <a:cs typeface="Calibri" pitchFamily="34" charset="-120"/>
              </a:rPr>
              <a:t>Figure / graph / table</a:t>
            </a:r>
            <a:endParaRPr lang="en-US" sz="2800" dirty="0"/>
          </a:p>
        </p:txBody>
      </p:sp>
      <p:sp>
        <p:nvSpPr>
          <p:cNvPr id="34" name="Text 28"/>
          <p:cNvSpPr txBox="1"/>
          <p:nvPr/>
        </p:nvSpPr>
        <p:spPr>
          <a:xfrm>
            <a:off x="914400" y="33211008"/>
            <a:ext cx="11292840" cy="502920"/>
          </a:xfrm>
          <a:prstGeom prst="rect">
            <a:avLst/>
          </a:prstGeom>
          <a:noFill/>
          <a:ln/>
        </p:spPr>
        <p:txBody>
          <a:bodyPr wrap="square" lIns="0" tIns="0" rIns="0" bIns="0" rtlCol="0" anchor="ctr"/>
          <a:lstStyle/>
          <a:p>
            <a:pPr marL="0" indent="0">
              <a:buNone/>
            </a:pPr>
            <a:r>
              <a:rPr lang="en-US" sz="2200" i="1" dirty="0">
                <a:solidFill>
                  <a:srgbClr val="555555"/>
                </a:solidFill>
                <a:latin typeface="Calibri" pitchFamily="34" charset="0"/>
                <a:ea typeface="Calibri" pitchFamily="34" charset="-122"/>
                <a:cs typeface="Calibri" pitchFamily="34" charset="-120"/>
              </a:rPr>
              <a:t>Fig. 2. Caption.</a:t>
            </a:r>
            <a:endParaRPr lang="en-US" sz="2200" dirty="0"/>
          </a:p>
        </p:txBody>
      </p:sp>
      <p:sp>
        <p:nvSpPr>
          <p:cNvPr id="35" name="Shape 29"/>
          <p:cNvSpPr/>
          <p:nvPr/>
        </p:nvSpPr>
        <p:spPr>
          <a:xfrm>
            <a:off x="12993624" y="6675120"/>
            <a:ext cx="777240" cy="777240"/>
          </a:xfrm>
          <a:prstGeom prst="ellipse">
            <a:avLst/>
          </a:prstGeom>
          <a:solidFill>
            <a:srgbClr val="E87722"/>
          </a:solidFill>
          <a:ln w="12700">
            <a:solidFill>
              <a:srgbClr val="E87722"/>
            </a:solidFill>
            <a:prstDash val="solid"/>
          </a:ln>
        </p:spPr>
        <p:txBody>
          <a:bodyPr/>
          <a:lstStyle/>
          <a:p>
            <a:endParaRPr lang="it-IT"/>
          </a:p>
        </p:txBody>
      </p:sp>
      <p:sp>
        <p:nvSpPr>
          <p:cNvPr id="36" name="Text 30"/>
          <p:cNvSpPr txBox="1"/>
          <p:nvPr/>
        </p:nvSpPr>
        <p:spPr>
          <a:xfrm>
            <a:off x="12993624" y="6675120"/>
            <a:ext cx="777240" cy="777240"/>
          </a:xfrm>
          <a:prstGeom prst="rect">
            <a:avLst/>
          </a:prstGeom>
          <a:noFill/>
          <a:ln/>
        </p:spPr>
        <p:txBody>
          <a:bodyPr wrap="square" lIns="0" tIns="0" rIns="0" bIns="0" rtlCol="0" anchor="ctr"/>
          <a:lstStyle/>
          <a:p>
            <a:pPr marL="0" indent="0" algn="ctr">
              <a:buNone/>
            </a:pPr>
            <a:r>
              <a:rPr lang="en-US" sz="2800" b="1" dirty="0">
                <a:solidFill>
                  <a:srgbClr val="FFFFFF"/>
                </a:solidFill>
                <a:latin typeface="Calibri" pitchFamily="34" charset="0"/>
                <a:ea typeface="Calibri" pitchFamily="34" charset="-122"/>
                <a:cs typeface="Calibri" pitchFamily="34" charset="-120"/>
              </a:rPr>
              <a:t>4</a:t>
            </a:r>
            <a:endParaRPr lang="en-US" sz="2800" dirty="0"/>
          </a:p>
        </p:txBody>
      </p:sp>
      <p:sp>
        <p:nvSpPr>
          <p:cNvPr id="37" name="Text 31"/>
          <p:cNvSpPr txBox="1"/>
          <p:nvPr/>
        </p:nvSpPr>
        <p:spPr>
          <a:xfrm>
            <a:off x="13999464" y="6675120"/>
            <a:ext cx="10287000" cy="777240"/>
          </a:xfrm>
          <a:prstGeom prst="rect">
            <a:avLst/>
          </a:prstGeom>
          <a:noFill/>
          <a:ln/>
        </p:spPr>
        <p:txBody>
          <a:bodyPr wrap="square" lIns="0" tIns="0" rIns="0" bIns="0" rtlCol="0" anchor="ctr"/>
          <a:lstStyle/>
          <a:p>
            <a:pPr marL="0" indent="0">
              <a:buNone/>
            </a:pPr>
            <a:r>
              <a:rPr lang="en-US" sz="4000" b="1" dirty="0">
                <a:solidFill>
                  <a:srgbClr val="1B2654"/>
                </a:solidFill>
                <a:latin typeface="Calibri" pitchFamily="34" charset="0"/>
                <a:ea typeface="Calibri" pitchFamily="34" charset="-122"/>
                <a:cs typeface="Calibri" pitchFamily="34" charset="-120"/>
              </a:rPr>
              <a:t>Results and Discussion</a:t>
            </a:r>
            <a:endParaRPr lang="en-US" sz="4000" dirty="0"/>
          </a:p>
        </p:txBody>
      </p:sp>
      <p:sp>
        <p:nvSpPr>
          <p:cNvPr id="38" name="Text 32"/>
          <p:cNvSpPr txBox="1"/>
          <p:nvPr/>
        </p:nvSpPr>
        <p:spPr>
          <a:xfrm>
            <a:off x="12993624" y="7680960"/>
            <a:ext cx="11292840" cy="2926080"/>
          </a:xfrm>
          <a:prstGeom prst="rect">
            <a:avLst/>
          </a:prstGeom>
          <a:noFill/>
          <a:ln/>
        </p:spPr>
        <p:txBody>
          <a:bodyPr wrap="square" lIns="0" tIns="0" rIns="0" bIns="0" rtlCol="0" anchor="t"/>
          <a:lstStyle/>
          <a:p>
            <a:pPr marL="0" indent="0" algn="l">
              <a:spcAft>
                <a:spcPts val="800"/>
              </a:spcAft>
              <a:buNone/>
            </a:pPr>
            <a:r>
              <a:rPr lang="en-US" sz="2800" dirty="0">
                <a:solidFill>
                  <a:srgbClr val="333333"/>
                </a:solidFill>
                <a:latin typeface="Calibri" pitchFamily="34" charset="0"/>
                <a:ea typeface="Calibri" pitchFamily="34" charset="-122"/>
                <a:cs typeface="Calibri" pitchFamily="34" charset="-120"/>
              </a:rPr>
              <a:t>Present the main results. Use figures, graphs and tables with large, readable labels (minimum 20 pt). Highlight key numbers.</a:t>
            </a:r>
            <a:endParaRPr lang="en-US" sz="2800" dirty="0"/>
          </a:p>
        </p:txBody>
      </p:sp>
      <p:sp>
        <p:nvSpPr>
          <p:cNvPr id="39" name="Shape 33"/>
          <p:cNvSpPr/>
          <p:nvPr/>
        </p:nvSpPr>
        <p:spPr>
          <a:xfrm>
            <a:off x="12993624" y="10789920"/>
            <a:ext cx="11292840" cy="6583680"/>
          </a:xfrm>
          <a:prstGeom prst="roundRect">
            <a:avLst>
              <a:gd name="adj" fmla="val 2083"/>
            </a:avLst>
          </a:prstGeom>
          <a:solidFill>
            <a:srgbClr val="E9EDF6"/>
          </a:solidFill>
          <a:ln w="19050">
            <a:solidFill>
              <a:srgbClr val="C9D0E6"/>
            </a:solidFill>
            <a:prstDash val="dash"/>
          </a:ln>
        </p:spPr>
        <p:txBody>
          <a:bodyPr/>
          <a:lstStyle/>
          <a:p>
            <a:endParaRPr lang="it-IT"/>
          </a:p>
        </p:txBody>
      </p:sp>
      <p:sp>
        <p:nvSpPr>
          <p:cNvPr id="40" name="Text 34"/>
          <p:cNvSpPr txBox="1"/>
          <p:nvPr/>
        </p:nvSpPr>
        <p:spPr>
          <a:xfrm>
            <a:off x="12993624" y="10789920"/>
            <a:ext cx="11292840" cy="6583680"/>
          </a:xfrm>
          <a:prstGeom prst="rect">
            <a:avLst/>
          </a:prstGeom>
          <a:noFill/>
          <a:ln/>
        </p:spPr>
        <p:txBody>
          <a:bodyPr wrap="square" lIns="0" tIns="0" rIns="0" bIns="0" rtlCol="0" anchor="ctr"/>
          <a:lstStyle/>
          <a:p>
            <a:pPr marL="0" indent="0" algn="ctr">
              <a:buNone/>
            </a:pPr>
            <a:r>
              <a:rPr lang="en-US" sz="2800" dirty="0">
                <a:solidFill>
                  <a:srgbClr val="8A93B5"/>
                </a:solidFill>
                <a:latin typeface="Calibri" pitchFamily="34" charset="0"/>
                <a:ea typeface="Calibri" pitchFamily="34" charset="-122"/>
                <a:cs typeface="Calibri" pitchFamily="34" charset="-120"/>
              </a:rPr>
              <a:t>Figure / graph / table</a:t>
            </a:r>
            <a:endParaRPr lang="en-US" sz="2800" dirty="0"/>
          </a:p>
        </p:txBody>
      </p:sp>
      <p:sp>
        <p:nvSpPr>
          <p:cNvPr id="41" name="Text 35"/>
          <p:cNvSpPr txBox="1"/>
          <p:nvPr/>
        </p:nvSpPr>
        <p:spPr>
          <a:xfrm>
            <a:off x="12993624" y="17483328"/>
            <a:ext cx="11292840" cy="502920"/>
          </a:xfrm>
          <a:prstGeom prst="rect">
            <a:avLst/>
          </a:prstGeom>
          <a:noFill/>
          <a:ln/>
        </p:spPr>
        <p:txBody>
          <a:bodyPr wrap="square" lIns="0" tIns="0" rIns="0" bIns="0" rtlCol="0" anchor="ctr"/>
          <a:lstStyle/>
          <a:p>
            <a:pPr marL="0" indent="0">
              <a:buNone/>
            </a:pPr>
            <a:r>
              <a:rPr lang="en-US" sz="2200" i="1" dirty="0">
                <a:solidFill>
                  <a:srgbClr val="555555"/>
                </a:solidFill>
                <a:latin typeface="Calibri" pitchFamily="34" charset="0"/>
                <a:ea typeface="Calibri" pitchFamily="34" charset="-122"/>
                <a:cs typeface="Calibri" pitchFamily="34" charset="-120"/>
              </a:rPr>
              <a:t>Fig. 3. Caption.</a:t>
            </a:r>
            <a:endParaRPr lang="en-US" sz="2200" dirty="0"/>
          </a:p>
        </p:txBody>
      </p:sp>
      <p:sp>
        <p:nvSpPr>
          <p:cNvPr id="42" name="Shape 36"/>
          <p:cNvSpPr/>
          <p:nvPr/>
        </p:nvSpPr>
        <p:spPr>
          <a:xfrm>
            <a:off x="12993624" y="18196560"/>
            <a:ext cx="11292840" cy="5120640"/>
          </a:xfrm>
          <a:prstGeom prst="roundRect">
            <a:avLst>
              <a:gd name="adj" fmla="val 2679"/>
            </a:avLst>
          </a:prstGeom>
          <a:solidFill>
            <a:srgbClr val="E9EDF6"/>
          </a:solidFill>
          <a:ln w="19050">
            <a:solidFill>
              <a:srgbClr val="C9D0E6"/>
            </a:solidFill>
            <a:prstDash val="dash"/>
          </a:ln>
        </p:spPr>
        <p:txBody>
          <a:bodyPr/>
          <a:lstStyle/>
          <a:p>
            <a:endParaRPr lang="it-IT"/>
          </a:p>
        </p:txBody>
      </p:sp>
      <p:sp>
        <p:nvSpPr>
          <p:cNvPr id="43" name="Text 37"/>
          <p:cNvSpPr txBox="1"/>
          <p:nvPr/>
        </p:nvSpPr>
        <p:spPr>
          <a:xfrm>
            <a:off x="12993624" y="18196560"/>
            <a:ext cx="11292840" cy="5120640"/>
          </a:xfrm>
          <a:prstGeom prst="rect">
            <a:avLst/>
          </a:prstGeom>
          <a:noFill/>
          <a:ln/>
        </p:spPr>
        <p:txBody>
          <a:bodyPr wrap="square" lIns="0" tIns="0" rIns="0" bIns="0" rtlCol="0" anchor="ctr"/>
          <a:lstStyle/>
          <a:p>
            <a:pPr marL="0" indent="0" algn="ctr">
              <a:buNone/>
            </a:pPr>
            <a:r>
              <a:rPr lang="en-US" sz="2800" dirty="0">
                <a:solidFill>
                  <a:srgbClr val="8A93B5"/>
                </a:solidFill>
                <a:latin typeface="Calibri" pitchFamily="34" charset="0"/>
                <a:ea typeface="Calibri" pitchFamily="34" charset="-122"/>
                <a:cs typeface="Calibri" pitchFamily="34" charset="-120"/>
              </a:rPr>
              <a:t>Figure / graph / table</a:t>
            </a:r>
            <a:endParaRPr lang="en-US" sz="2800" dirty="0"/>
          </a:p>
        </p:txBody>
      </p:sp>
      <p:sp>
        <p:nvSpPr>
          <p:cNvPr id="44" name="Text 38"/>
          <p:cNvSpPr txBox="1"/>
          <p:nvPr/>
        </p:nvSpPr>
        <p:spPr>
          <a:xfrm>
            <a:off x="12993624" y="23426928"/>
            <a:ext cx="11292840" cy="502920"/>
          </a:xfrm>
          <a:prstGeom prst="rect">
            <a:avLst/>
          </a:prstGeom>
          <a:noFill/>
          <a:ln/>
        </p:spPr>
        <p:txBody>
          <a:bodyPr wrap="square" lIns="0" tIns="0" rIns="0" bIns="0" rtlCol="0" anchor="ctr"/>
          <a:lstStyle/>
          <a:p>
            <a:pPr marL="0" indent="0">
              <a:buNone/>
            </a:pPr>
            <a:r>
              <a:rPr lang="en-US" sz="2200" i="1" dirty="0">
                <a:solidFill>
                  <a:srgbClr val="555555"/>
                </a:solidFill>
                <a:latin typeface="Calibri" pitchFamily="34" charset="0"/>
                <a:ea typeface="Calibri" pitchFamily="34" charset="-122"/>
                <a:cs typeface="Calibri" pitchFamily="34" charset="-120"/>
              </a:rPr>
              <a:t>Table 1. Caption.</a:t>
            </a:r>
            <a:endParaRPr lang="en-US" sz="2200" dirty="0"/>
          </a:p>
        </p:txBody>
      </p:sp>
      <p:sp>
        <p:nvSpPr>
          <p:cNvPr id="45" name="Shape 39"/>
          <p:cNvSpPr/>
          <p:nvPr/>
        </p:nvSpPr>
        <p:spPr>
          <a:xfrm>
            <a:off x="12993624" y="24231600"/>
            <a:ext cx="11292840" cy="4846320"/>
          </a:xfrm>
          <a:prstGeom prst="roundRect">
            <a:avLst>
              <a:gd name="adj" fmla="val 3774"/>
            </a:avLst>
          </a:prstGeom>
          <a:solidFill>
            <a:srgbClr val="E9EDF6"/>
          </a:solidFill>
          <a:ln w="12700">
            <a:solidFill>
              <a:srgbClr val="E9EDF6"/>
            </a:solidFill>
            <a:prstDash val="solid"/>
          </a:ln>
        </p:spPr>
        <p:txBody>
          <a:bodyPr/>
          <a:lstStyle/>
          <a:p>
            <a:endParaRPr lang="it-IT"/>
          </a:p>
        </p:txBody>
      </p:sp>
      <p:sp>
        <p:nvSpPr>
          <p:cNvPr id="46" name="Shape 40"/>
          <p:cNvSpPr/>
          <p:nvPr/>
        </p:nvSpPr>
        <p:spPr>
          <a:xfrm>
            <a:off x="13359384" y="24551640"/>
            <a:ext cx="777240" cy="777240"/>
          </a:xfrm>
          <a:prstGeom prst="ellipse">
            <a:avLst/>
          </a:prstGeom>
          <a:solidFill>
            <a:srgbClr val="E87722"/>
          </a:solidFill>
          <a:ln w="12700">
            <a:solidFill>
              <a:srgbClr val="E87722"/>
            </a:solidFill>
            <a:prstDash val="solid"/>
          </a:ln>
        </p:spPr>
        <p:txBody>
          <a:bodyPr/>
          <a:lstStyle/>
          <a:p>
            <a:endParaRPr lang="it-IT"/>
          </a:p>
        </p:txBody>
      </p:sp>
      <p:sp>
        <p:nvSpPr>
          <p:cNvPr id="47" name="Text 41"/>
          <p:cNvSpPr txBox="1"/>
          <p:nvPr/>
        </p:nvSpPr>
        <p:spPr>
          <a:xfrm>
            <a:off x="13359384" y="24551640"/>
            <a:ext cx="777240" cy="777240"/>
          </a:xfrm>
          <a:prstGeom prst="rect">
            <a:avLst/>
          </a:prstGeom>
          <a:noFill/>
          <a:ln/>
        </p:spPr>
        <p:txBody>
          <a:bodyPr wrap="square" lIns="0" tIns="0" rIns="0" bIns="0" rtlCol="0" anchor="ctr"/>
          <a:lstStyle/>
          <a:p>
            <a:pPr marL="0" indent="0" algn="ctr">
              <a:buNone/>
            </a:pPr>
            <a:r>
              <a:rPr lang="en-US" sz="2800" b="1" dirty="0">
                <a:solidFill>
                  <a:srgbClr val="FFFFFF"/>
                </a:solidFill>
                <a:latin typeface="Calibri" pitchFamily="34" charset="0"/>
                <a:ea typeface="Calibri" pitchFamily="34" charset="-122"/>
                <a:cs typeface="Calibri" pitchFamily="34" charset="-120"/>
              </a:rPr>
              <a:t>5</a:t>
            </a:r>
            <a:endParaRPr lang="en-US" sz="2800" dirty="0"/>
          </a:p>
        </p:txBody>
      </p:sp>
      <p:sp>
        <p:nvSpPr>
          <p:cNvPr id="48" name="Text 42"/>
          <p:cNvSpPr txBox="1"/>
          <p:nvPr/>
        </p:nvSpPr>
        <p:spPr>
          <a:xfrm>
            <a:off x="14365224" y="24551640"/>
            <a:ext cx="10287000" cy="777240"/>
          </a:xfrm>
          <a:prstGeom prst="rect">
            <a:avLst/>
          </a:prstGeom>
          <a:noFill/>
          <a:ln/>
        </p:spPr>
        <p:txBody>
          <a:bodyPr wrap="square" lIns="0" tIns="0" rIns="0" bIns="0" rtlCol="0" anchor="ctr"/>
          <a:lstStyle/>
          <a:p>
            <a:pPr marL="0" indent="0">
              <a:buNone/>
            </a:pPr>
            <a:r>
              <a:rPr lang="en-US" sz="4000" b="1" dirty="0">
                <a:solidFill>
                  <a:srgbClr val="1B2654"/>
                </a:solidFill>
                <a:latin typeface="Calibri" pitchFamily="34" charset="0"/>
                <a:ea typeface="Calibri" pitchFamily="34" charset="-122"/>
                <a:cs typeface="Calibri" pitchFamily="34" charset="-120"/>
              </a:rPr>
              <a:t>Conclusions</a:t>
            </a:r>
            <a:endParaRPr lang="en-US" sz="4000" dirty="0"/>
          </a:p>
        </p:txBody>
      </p:sp>
      <p:sp>
        <p:nvSpPr>
          <p:cNvPr id="49" name="Text 43"/>
          <p:cNvSpPr txBox="1"/>
          <p:nvPr/>
        </p:nvSpPr>
        <p:spPr>
          <a:xfrm>
            <a:off x="13359384" y="25557480"/>
            <a:ext cx="10561320" cy="3291840"/>
          </a:xfrm>
          <a:prstGeom prst="rect">
            <a:avLst/>
          </a:prstGeom>
          <a:noFill/>
          <a:ln/>
        </p:spPr>
        <p:txBody>
          <a:bodyPr wrap="square" lIns="0" tIns="0" rIns="0" bIns="0" rtlCol="0" anchor="t"/>
          <a:lstStyle/>
          <a:p>
            <a:pPr marL="0" indent="0">
              <a:buNone/>
            </a:pPr>
            <a:r>
              <a:rPr lang="en-US" sz="3000" dirty="0">
                <a:solidFill>
                  <a:srgbClr val="1B2654"/>
                </a:solidFill>
                <a:latin typeface="Calibri" pitchFamily="34" charset="0"/>
                <a:ea typeface="Calibri" pitchFamily="34" charset="-122"/>
                <a:cs typeface="Calibri" pitchFamily="34" charset="-120"/>
              </a:rPr>
              <a:t>Two to four key take-home messages, possibly as short sentences. This box is the first thing visitors read after the title.</a:t>
            </a:r>
            <a:endParaRPr lang="en-US" sz="3000" dirty="0"/>
          </a:p>
        </p:txBody>
      </p:sp>
      <p:sp>
        <p:nvSpPr>
          <p:cNvPr id="50" name="Shape 44"/>
          <p:cNvSpPr/>
          <p:nvPr/>
        </p:nvSpPr>
        <p:spPr>
          <a:xfrm>
            <a:off x="12993624" y="29535120"/>
            <a:ext cx="777240" cy="777240"/>
          </a:xfrm>
          <a:prstGeom prst="ellipse">
            <a:avLst/>
          </a:prstGeom>
          <a:solidFill>
            <a:srgbClr val="E87722"/>
          </a:solidFill>
          <a:ln w="12700">
            <a:solidFill>
              <a:srgbClr val="E87722"/>
            </a:solidFill>
            <a:prstDash val="solid"/>
          </a:ln>
        </p:spPr>
        <p:txBody>
          <a:bodyPr/>
          <a:lstStyle/>
          <a:p>
            <a:endParaRPr lang="it-IT"/>
          </a:p>
        </p:txBody>
      </p:sp>
      <p:sp>
        <p:nvSpPr>
          <p:cNvPr id="51" name="Text 45"/>
          <p:cNvSpPr txBox="1"/>
          <p:nvPr/>
        </p:nvSpPr>
        <p:spPr>
          <a:xfrm>
            <a:off x="12993624" y="29535120"/>
            <a:ext cx="777240" cy="777240"/>
          </a:xfrm>
          <a:prstGeom prst="rect">
            <a:avLst/>
          </a:prstGeom>
          <a:noFill/>
          <a:ln/>
        </p:spPr>
        <p:txBody>
          <a:bodyPr wrap="square" lIns="0" tIns="0" rIns="0" bIns="0" rtlCol="0" anchor="ctr"/>
          <a:lstStyle/>
          <a:p>
            <a:pPr marL="0" indent="0" algn="ctr">
              <a:buNone/>
            </a:pPr>
            <a:r>
              <a:rPr lang="en-US" sz="2800" b="1" dirty="0">
                <a:solidFill>
                  <a:srgbClr val="FFFFFF"/>
                </a:solidFill>
                <a:latin typeface="Calibri" pitchFamily="34" charset="0"/>
                <a:ea typeface="Calibri" pitchFamily="34" charset="-122"/>
                <a:cs typeface="Calibri" pitchFamily="34" charset="-120"/>
              </a:rPr>
              <a:t>6</a:t>
            </a:r>
            <a:endParaRPr lang="en-US" sz="2800" dirty="0"/>
          </a:p>
        </p:txBody>
      </p:sp>
      <p:sp>
        <p:nvSpPr>
          <p:cNvPr id="52" name="Text 46"/>
          <p:cNvSpPr txBox="1"/>
          <p:nvPr/>
        </p:nvSpPr>
        <p:spPr>
          <a:xfrm>
            <a:off x="13999464" y="29535120"/>
            <a:ext cx="10287000" cy="777240"/>
          </a:xfrm>
          <a:prstGeom prst="rect">
            <a:avLst/>
          </a:prstGeom>
          <a:noFill/>
          <a:ln/>
        </p:spPr>
        <p:txBody>
          <a:bodyPr wrap="square" lIns="0" tIns="0" rIns="0" bIns="0" rtlCol="0" anchor="ctr"/>
          <a:lstStyle/>
          <a:p>
            <a:pPr marL="0" indent="0">
              <a:buNone/>
            </a:pPr>
            <a:r>
              <a:rPr lang="en-US" sz="4000" b="1" dirty="0">
                <a:solidFill>
                  <a:srgbClr val="1B2654"/>
                </a:solidFill>
                <a:latin typeface="Calibri" pitchFamily="34" charset="0"/>
                <a:ea typeface="Calibri" pitchFamily="34" charset="-122"/>
                <a:cs typeface="Calibri" pitchFamily="34" charset="-120"/>
              </a:rPr>
              <a:t>References</a:t>
            </a:r>
            <a:endParaRPr lang="en-US" sz="4000" dirty="0"/>
          </a:p>
        </p:txBody>
      </p:sp>
      <p:sp>
        <p:nvSpPr>
          <p:cNvPr id="53" name="Text 47"/>
          <p:cNvSpPr txBox="1"/>
          <p:nvPr/>
        </p:nvSpPr>
        <p:spPr>
          <a:xfrm>
            <a:off x="12993624" y="30495240"/>
            <a:ext cx="11292840" cy="1463040"/>
          </a:xfrm>
          <a:prstGeom prst="rect">
            <a:avLst/>
          </a:prstGeom>
          <a:noFill/>
          <a:ln/>
        </p:spPr>
        <p:txBody>
          <a:bodyPr wrap="square" lIns="0" tIns="0" rIns="0" bIns="0" rtlCol="0" anchor="t"/>
          <a:lstStyle/>
          <a:p>
            <a:pPr marL="0" indent="0">
              <a:buNone/>
            </a:pPr>
            <a:r>
              <a:rPr lang="en-US" sz="2200" dirty="0">
                <a:solidFill>
                  <a:srgbClr val="555555"/>
                </a:solidFill>
                <a:latin typeface="Calibri" pitchFamily="34" charset="0"/>
                <a:ea typeface="Calibri" pitchFamily="34" charset="-122"/>
                <a:cs typeface="Calibri" pitchFamily="34" charset="-120"/>
              </a:rPr>
              <a:t>[1] A. Author et al., Journal Volume, pages (year).</a:t>
            </a:r>
            <a:endParaRPr lang="en-US" sz="2200" dirty="0"/>
          </a:p>
          <a:p>
            <a:pPr marL="0" indent="0">
              <a:buNone/>
            </a:pPr>
            <a:r>
              <a:rPr lang="en-US" sz="2200" dirty="0">
                <a:solidFill>
                  <a:srgbClr val="555555"/>
                </a:solidFill>
                <a:latin typeface="Calibri" pitchFamily="34" charset="0"/>
                <a:ea typeface="Calibri" pitchFamily="34" charset="-122"/>
                <a:cs typeface="Calibri" pitchFamily="34" charset="-120"/>
              </a:rPr>
              <a:t>[2] … (maximum 5–6 references, Calibri 20–22 pt)</a:t>
            </a:r>
            <a:endParaRPr lang="en-US" sz="2200" dirty="0"/>
          </a:p>
        </p:txBody>
      </p:sp>
      <p:sp>
        <p:nvSpPr>
          <p:cNvPr id="54" name="Text 48"/>
          <p:cNvSpPr txBox="1"/>
          <p:nvPr/>
        </p:nvSpPr>
        <p:spPr>
          <a:xfrm>
            <a:off x="12993624" y="32186880"/>
            <a:ext cx="11292840" cy="914400"/>
          </a:xfrm>
          <a:prstGeom prst="rect">
            <a:avLst/>
          </a:prstGeom>
          <a:noFill/>
          <a:ln/>
        </p:spPr>
        <p:txBody>
          <a:bodyPr wrap="square" lIns="0" tIns="0" rIns="0" bIns="0" rtlCol="0" anchor="t"/>
          <a:lstStyle/>
          <a:p>
            <a:pPr marL="0" indent="0">
              <a:buNone/>
            </a:pPr>
            <a:r>
              <a:rPr lang="en-US" sz="2200" i="1" dirty="0">
                <a:solidFill>
                  <a:srgbClr val="555555"/>
                </a:solidFill>
                <a:latin typeface="Calibri" pitchFamily="34" charset="0"/>
                <a:ea typeface="Calibri" pitchFamily="34" charset="-122"/>
                <a:cs typeface="Calibri" pitchFamily="34" charset="-120"/>
              </a:rPr>
              <a:t>Acknowledgements: funding, projects, collaborators (optional, 20–22 pt).</a:t>
            </a:r>
            <a:endParaRPr lang="en-US" sz="2200" dirty="0"/>
          </a:p>
        </p:txBody>
      </p:sp>
      <p:sp>
        <p:nvSpPr>
          <p:cNvPr id="55" name="Shape 49"/>
          <p:cNvSpPr/>
          <p:nvPr/>
        </p:nvSpPr>
        <p:spPr>
          <a:xfrm>
            <a:off x="0" y="34381440"/>
            <a:ext cx="25200864" cy="1618488"/>
          </a:xfrm>
          <a:prstGeom prst="rect">
            <a:avLst/>
          </a:prstGeom>
          <a:solidFill>
            <a:srgbClr val="16204A"/>
          </a:solidFill>
          <a:ln w="12700">
            <a:solidFill>
              <a:srgbClr val="16204A"/>
            </a:solidFill>
            <a:prstDash val="solid"/>
          </a:ln>
        </p:spPr>
        <p:txBody>
          <a:bodyPr/>
          <a:lstStyle/>
          <a:p>
            <a:endParaRPr lang="it-IT"/>
          </a:p>
        </p:txBody>
      </p:sp>
      <p:sp>
        <p:nvSpPr>
          <p:cNvPr id="56" name="Text 50"/>
          <p:cNvSpPr txBox="1"/>
          <p:nvPr/>
        </p:nvSpPr>
        <p:spPr>
          <a:xfrm>
            <a:off x="914400" y="34381440"/>
            <a:ext cx="23372064" cy="1618488"/>
          </a:xfrm>
          <a:prstGeom prst="rect">
            <a:avLst/>
          </a:prstGeom>
          <a:noFill/>
          <a:ln/>
        </p:spPr>
        <p:txBody>
          <a:bodyPr wrap="square" lIns="0" tIns="0" rIns="0" bIns="0" rtlCol="0" anchor="ctr"/>
          <a:lstStyle/>
          <a:p>
            <a:pPr marL="0" indent="0" algn="ctr">
              <a:buNone/>
            </a:pPr>
            <a:r>
              <a:rPr lang="en-US" sz="2600" b="1" dirty="0">
                <a:solidFill>
                  <a:srgbClr val="FFFFFF"/>
                </a:solidFill>
                <a:latin typeface="Calibri" pitchFamily="34" charset="0"/>
                <a:ea typeface="Calibri" pitchFamily="34" charset="-122"/>
                <a:cs typeface="Calibri" pitchFamily="34" charset="-120"/>
              </a:rPr>
              <a:t>2° SITCOSM Conference</a:t>
            </a:r>
            <a:r>
              <a:rPr lang="en-US" sz="2600" i="1" dirty="0">
                <a:solidFill>
                  <a:srgbClr val="C9D0E6"/>
                </a:solidFill>
                <a:latin typeface="Calibri" pitchFamily="34" charset="0"/>
                <a:ea typeface="Calibri" pitchFamily="34" charset="-122"/>
                <a:cs typeface="Calibri" pitchFamily="34" charset="-120"/>
              </a:rPr>
              <a:t>  ·  Dall’Accademia all’Industria per lo Sviluppo del Settore Cosmetico  ·  </a:t>
            </a:r>
            <a:r>
              <a:rPr lang="en-US" sz="2600" b="1" dirty="0">
                <a:solidFill>
                  <a:srgbClr val="E87722"/>
                </a:solidFill>
                <a:latin typeface="Calibri" pitchFamily="34" charset="0"/>
                <a:ea typeface="Calibri" pitchFamily="34" charset="-122"/>
                <a:cs typeface="Calibri" pitchFamily="34" charset="-120"/>
              </a:rPr>
              <a:t>www.sitelf.it</a:t>
            </a:r>
            <a:endParaRPr lang="en-US" sz="2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395</Words>
  <Application>Microsoft Office PowerPoint</Application>
  <PresentationFormat>Personalizzato</PresentationFormat>
  <Paragraphs>37</Paragraphs>
  <Slides>1</Slides>
  <Notes>1</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vt:i4>
      </vt:variant>
    </vt:vector>
  </HeadingPairs>
  <TitlesOfParts>
    <vt:vector size="4" baseType="lpstr">
      <vt:lpstr>Arial</vt:lpstr>
      <vt:lpstr>Calibri</vt:lpstr>
      <vt:lpstr>Office Theme</vt:lpstr>
      <vt:lpstr>Presentazione standard di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Piera Di Martino</cp:lastModifiedBy>
  <cp:revision>1</cp:revision>
  <dcterms:created xsi:type="dcterms:W3CDTF">2026-10-05T16:17:54Z</dcterms:created>
  <dcterms:modified xsi:type="dcterms:W3CDTF">2026-10-05T16:20:19Z</dcterms:modified>
</cp:coreProperties>
</file>